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BC"/>
    <a:srgbClr val="660066"/>
    <a:srgbClr val="6600CC"/>
    <a:srgbClr val="6600FF"/>
    <a:srgbClr val="9933FF"/>
    <a:srgbClr val="EF9FB0"/>
    <a:srgbClr val="33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D9FD55C-DED7-4728-8DFE-C3B61B0EAB8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92C654-1AC0-44C5-876B-B40013E30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eo-doc.ru/dle/hack-dle/549-sneg-dlya-sayta-dle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edlib.ru/Books/3/0298/3_0298-18.s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logoportal.ru/o-dyihanii/.html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rum.materinstvo.ru/lofiversion/index.php/t1089150-100.html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orum.materinstvo.ru/lofiversion/index.php/t1089150-100.html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://forum.materinstvo.ru/lofiversion/index.php/t1039622-900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00110" cy="27237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660066"/>
                </a:solidFill>
                <a:latin typeface="Georgia" pitchFamily="18" charset="0"/>
              </a:rPr>
              <a:t/>
            </a:r>
            <a:br>
              <a:rPr lang="ru-RU" sz="1800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660066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660066"/>
                </a:solidFill>
                <a:latin typeface="Georgia" pitchFamily="18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Формирование речевого дыхания</a:t>
            </a:r>
            <a:r>
              <a:rPr lang="ru-RU" sz="4400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  <a:t>детей</a:t>
            </a:r>
            <a:br>
              <a:rPr lang="ru-RU" sz="44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Georgia" pitchFamily="18" charset="0"/>
              </a:rPr>
              <a:t> до трёх лет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mirgif.com/5/bozhija-korovka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3312368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38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Снег идёт!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seo-doc.ru/uploads/posts/2010-12/1293284837_snow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244760"/>
            <a:ext cx="3657600" cy="32828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Вот подул вдруг ветерок, закружился наш снежок.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Падают снежинки, лёгкие пушинки!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52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Летите, птички!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ejka.ru/uploads/images/7/2/c/1/40/41fa457517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86507"/>
            <a:ext cx="3657600" cy="23993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Птички прилетели, на верёвочки сели.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Мы на них подули…</a:t>
            </a:r>
          </a:p>
          <a:p>
            <a:pPr marL="137160" indent="0">
              <a:buNone/>
            </a:pPr>
            <a:r>
              <a:rPr lang="ru-RU" dirty="0" err="1" smtClean="0">
                <a:solidFill>
                  <a:srgbClr val="660066"/>
                </a:solidFill>
              </a:rPr>
              <a:t>Кышь</a:t>
            </a:r>
            <a:r>
              <a:rPr lang="ru-RU" dirty="0" smtClean="0">
                <a:solidFill>
                  <a:srgbClr val="660066"/>
                </a:solidFill>
              </a:rPr>
              <a:t>, </a:t>
            </a:r>
            <a:r>
              <a:rPr lang="ru-RU" dirty="0" err="1" smtClean="0">
                <a:solidFill>
                  <a:srgbClr val="660066"/>
                </a:solidFill>
              </a:rPr>
              <a:t>кышь</a:t>
            </a:r>
            <a:r>
              <a:rPr lang="ru-RU" dirty="0" smtClean="0">
                <a:solidFill>
                  <a:srgbClr val="660066"/>
                </a:solidFill>
              </a:rPr>
              <a:t> - полетели!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4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Лодочка, плыви!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www.pedlib.ru/books1/3/0298/image094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57200" y="2105429"/>
            <a:ext cx="3657600" cy="35615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«Ветер по морю гуляет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И кораблик подгоняет.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Он плывёт себе в волнах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На раздутых парусах».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819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Дудочка.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logoportal.ru/wp-content/uploads/2012/02/rechevoe_dyihanie1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27584" y="1988840"/>
            <a:ext cx="280831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Я на дудочке играю, </a:t>
            </a:r>
            <a:r>
              <a:rPr lang="ru-RU" dirty="0" err="1">
                <a:solidFill>
                  <a:srgbClr val="660066"/>
                </a:solidFill>
              </a:rPr>
              <a:t>Т</a:t>
            </a:r>
            <a:r>
              <a:rPr lang="ru-RU" dirty="0" err="1" smtClean="0">
                <a:solidFill>
                  <a:srgbClr val="660066"/>
                </a:solidFill>
              </a:rPr>
              <a:t>и</a:t>
            </a:r>
            <a:r>
              <a:rPr lang="ru-RU" dirty="0" smtClean="0">
                <a:solidFill>
                  <a:srgbClr val="660066"/>
                </a:solidFill>
              </a:rPr>
              <a:t>-ли-ли, </a:t>
            </a:r>
            <a:r>
              <a:rPr lang="ru-RU" dirty="0" err="1" smtClean="0">
                <a:solidFill>
                  <a:srgbClr val="660066"/>
                </a:solidFill>
              </a:rPr>
              <a:t>ти</a:t>
            </a:r>
            <a:r>
              <a:rPr lang="ru-RU" dirty="0" smtClean="0">
                <a:solidFill>
                  <a:srgbClr val="660066"/>
                </a:solidFill>
              </a:rPr>
              <a:t>-ли-ли!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Пляшут зайки на лужайке</a:t>
            </a:r>
          </a:p>
          <a:p>
            <a:pPr marL="137160" indent="0">
              <a:buNone/>
            </a:pPr>
            <a:r>
              <a:rPr lang="ru-RU" dirty="0" err="1" smtClean="0">
                <a:solidFill>
                  <a:srgbClr val="660066"/>
                </a:solidFill>
              </a:rPr>
              <a:t>Ти</a:t>
            </a:r>
            <a:r>
              <a:rPr lang="ru-RU" dirty="0" smtClean="0">
                <a:solidFill>
                  <a:srgbClr val="660066"/>
                </a:solidFill>
              </a:rPr>
              <a:t>-ли-ли, </a:t>
            </a:r>
            <a:r>
              <a:rPr lang="ru-RU" dirty="0" err="1" smtClean="0">
                <a:solidFill>
                  <a:srgbClr val="660066"/>
                </a:solidFill>
              </a:rPr>
              <a:t>ти</a:t>
            </a:r>
            <a:r>
              <a:rPr lang="ru-RU" dirty="0" smtClean="0">
                <a:solidFill>
                  <a:srgbClr val="660066"/>
                </a:solidFill>
              </a:rPr>
              <a:t>-ли-ли!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15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Мыльные пузыри.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kolyan.net/uploads/posts/2010-07/1278426576_bubbles-8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05740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Я подую осторожно,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Удержаться невозможно!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Что за чудо видишь ты –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Разноцветные шары!</a:t>
            </a:r>
          </a:p>
          <a:p>
            <a:pPr marL="137160" indent="0">
              <a:buNone/>
            </a:pP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7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Бульки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(буря в стакане)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damama.ru/wp-content/uploads/2008/05/sea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316835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В трубку сильно я подую,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Бурю вызову большую!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97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Вертушка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Объект 4" descr="развитие дыхания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6000" y="2152650"/>
            <a:ext cx="25400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427984" y="1600200"/>
            <a:ext cx="4536504" cy="4525963"/>
          </a:xfrm>
        </p:spPr>
        <p:txBody>
          <a:bodyPr/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Носом – вдох, а выдох –ртом,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Поиграем с ветерком!</a:t>
            </a:r>
          </a:p>
          <a:p>
            <a:pPr marL="137160" indent="0">
              <a:buNone/>
            </a:pPr>
            <a:r>
              <a:rPr lang="ru-RU" dirty="0">
                <a:solidFill>
                  <a:srgbClr val="660066"/>
                </a:solidFill>
              </a:rPr>
              <a:t>Я подую на игрушку – </a:t>
            </a:r>
          </a:p>
          <a:p>
            <a:pPr marL="137160" indent="0">
              <a:buNone/>
            </a:pPr>
            <a:r>
              <a:rPr lang="ru-RU" dirty="0" err="1">
                <a:solidFill>
                  <a:srgbClr val="660066"/>
                </a:solidFill>
              </a:rPr>
              <a:t>Завертелася</a:t>
            </a:r>
            <a:r>
              <a:rPr lang="ru-RU" dirty="0">
                <a:solidFill>
                  <a:srgbClr val="660066"/>
                </a:solidFill>
              </a:rPr>
              <a:t> вертушка!</a:t>
            </a:r>
          </a:p>
          <a:p>
            <a:pPr marL="13716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6673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этап.</a:t>
            </a:r>
            <a:br>
              <a:rPr lang="ru-RU" sz="4000" b="1" dirty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Цель: </a:t>
            </a:r>
            <a:r>
              <a:rPr lang="ru-RU" sz="2400" dirty="0">
                <a:solidFill>
                  <a:srgbClr val="660066"/>
                </a:solidFill>
                <a:effectLst/>
              </a:rPr>
              <a:t>развитие озвученного выдоха. </a:t>
            </a:r>
            <a:r>
              <a:rPr lang="ru-RU" sz="2400" dirty="0" smtClean="0">
                <a:solidFill>
                  <a:srgbClr val="6600CC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6600CC"/>
                </a:solidFill>
                <a:effectLst/>
              </a:rPr>
            </a:br>
            <a:r>
              <a:rPr lang="ru-RU" sz="2400" dirty="0">
                <a:solidFill>
                  <a:srgbClr val="6600CC"/>
                </a:solidFill>
                <a:effectLst/>
              </a:rPr>
              <a:t/>
            </a:r>
            <a:br>
              <a:rPr lang="ru-RU" sz="2400" dirty="0">
                <a:solidFill>
                  <a:srgbClr val="6600CC"/>
                </a:solidFill>
                <a:effectLst/>
              </a:rPr>
            </a:br>
            <a:r>
              <a:rPr lang="ru-RU" sz="2400" dirty="0">
                <a:solidFill>
                  <a:srgbClr val="660066"/>
                </a:solidFill>
                <a:effectLst/>
              </a:rPr>
              <a:t>Внимание детей направляется на звучание голоса в процессе выдоха</a:t>
            </a:r>
            <a:r>
              <a:rPr lang="ru-RU" sz="2400" dirty="0" smtClean="0">
                <a:solidFill>
                  <a:srgbClr val="660066"/>
                </a:solidFill>
                <a:effectLst/>
              </a:rPr>
              <a:t>.</a:t>
            </a:r>
            <a:br>
              <a:rPr lang="ru-RU" sz="2400" dirty="0" smtClean="0">
                <a:solidFill>
                  <a:srgbClr val="660066"/>
                </a:solidFill>
                <a:effectLst/>
              </a:rPr>
            </a:br>
            <a:r>
              <a:rPr lang="ru-RU" sz="2400" dirty="0">
                <a:solidFill>
                  <a:srgbClr val="6600CC"/>
                </a:solidFill>
                <a:effectLst/>
              </a:rPr>
              <a:t/>
            </a:r>
            <a:br>
              <a:rPr lang="ru-RU" sz="2400" dirty="0">
                <a:solidFill>
                  <a:srgbClr val="6600CC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На этом этапе дети знакомятся со звуковыми дыхательными играми. Ребенок тянет без голоса или с голосом звуки на выдохе, максимально долго. Сначала тянутся гласные звуки, с изменением силы голоса, разной интонацией. Затем – согласные звуки. Для упражнений берутся только те звуки, которые </a:t>
            </a:r>
            <a:r>
              <a:rPr lang="ru-RU" sz="2400" dirty="0" smtClean="0">
                <a:solidFill>
                  <a:srgbClr val="BC00BC"/>
                </a:solidFill>
                <a:effectLst/>
              </a:rPr>
              <a:t>ребенок</a:t>
            </a:r>
            <a:br>
              <a:rPr lang="ru-RU" sz="2400" dirty="0" smtClean="0">
                <a:solidFill>
                  <a:srgbClr val="BC00BC"/>
                </a:solidFill>
                <a:effectLst/>
              </a:rPr>
            </a:br>
            <a:r>
              <a:rPr lang="ru-RU" sz="2400" dirty="0" smtClean="0">
                <a:solidFill>
                  <a:srgbClr val="BC00BC"/>
                </a:solidFill>
                <a:effectLst/>
              </a:rPr>
              <a:t>правильно </a:t>
            </a:r>
            <a:r>
              <a:rPr lang="ru-RU" sz="2400" dirty="0">
                <a:solidFill>
                  <a:srgbClr val="BC00BC"/>
                </a:solidFill>
                <a:effectLst/>
              </a:rPr>
              <a:t>произносит. </a:t>
            </a:r>
            <a:r>
              <a:rPr lang="ru-RU" sz="2400" dirty="0" smtClean="0">
                <a:solidFill>
                  <a:srgbClr val="BC00BC"/>
                </a:solidFill>
                <a:effectLst/>
              </a:rPr>
              <a:t> </a:t>
            </a:r>
            <a:endParaRPr lang="ru-RU" sz="2400" dirty="0">
              <a:solidFill>
                <a:srgbClr val="BC00B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2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Обезьянка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 descr="http://ped-kopilka.ru/images/pic285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5536" y="1844824"/>
            <a:ext cx="3657600" cy="37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</a:t>
            </a:r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r>
              <a:rPr lang="ru-RU" dirty="0" smtClean="0">
                <a:solidFill>
                  <a:srgbClr val="660066"/>
                </a:solidFill>
              </a:rPr>
              <a:t>Эмоции:</a:t>
            </a:r>
            <a:endParaRPr lang="ru-RU" dirty="0">
              <a:solidFill>
                <a:srgbClr val="660066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        А! - обрадовались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        О! - обиделись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        У! - удивились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211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 со мной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s004.radikal.ru/i207/1007/c3/dbbbee49043f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57200" y="20574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Сильный ветер налетел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Голосок у нас запел: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BC00BC"/>
                </a:solidFill>
              </a:rPr>
              <a:t>«Губки </a:t>
            </a:r>
            <a:r>
              <a:rPr lang="ru-RU" dirty="0">
                <a:solidFill>
                  <a:srgbClr val="BC00BC"/>
                </a:solidFill>
              </a:rPr>
              <a:t>улыбнулись,</a:t>
            </a:r>
            <a:br>
              <a:rPr lang="ru-RU" dirty="0">
                <a:solidFill>
                  <a:srgbClr val="BC00BC"/>
                </a:solidFill>
              </a:rPr>
            </a:br>
            <a:r>
              <a:rPr lang="ru-RU" dirty="0">
                <a:solidFill>
                  <a:srgbClr val="BC00BC"/>
                </a:solidFill>
              </a:rPr>
              <a:t>К ушкам потянулись </a:t>
            </a:r>
            <a:r>
              <a:rPr lang="ru-RU" dirty="0" smtClean="0">
                <a:solidFill>
                  <a:srgbClr val="BC00BC"/>
                </a:solidFill>
              </a:rPr>
              <a:t>и-и»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«Э-э-э </a:t>
            </a:r>
            <a:r>
              <a:rPr lang="ru-RU" dirty="0">
                <a:solidFill>
                  <a:srgbClr val="660066"/>
                </a:solidFill>
              </a:rPr>
              <a:t>как мишка, вы пропойте,</a:t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>
                <a:solidFill>
                  <a:srgbClr val="660066"/>
                </a:solidFill>
              </a:rPr>
              <a:t>Ротик широко </a:t>
            </a:r>
            <a:r>
              <a:rPr lang="ru-RU" dirty="0" smtClean="0">
                <a:solidFill>
                  <a:srgbClr val="660066"/>
                </a:solidFill>
              </a:rPr>
              <a:t>откройте»</a:t>
            </a:r>
            <a:r>
              <a:rPr lang="ru-RU" dirty="0">
                <a:solidFill>
                  <a:srgbClr val="660066"/>
                </a:solidFill>
              </a:rPr>
              <a:t/>
            </a:r>
            <a:br>
              <a:rPr lang="ru-RU" dirty="0">
                <a:solidFill>
                  <a:srgbClr val="660066"/>
                </a:solidFill>
              </a:rPr>
            </a:br>
            <a:r>
              <a:rPr lang="ru-RU" dirty="0" smtClean="0">
                <a:solidFill>
                  <a:srgbClr val="BC00BC"/>
                </a:solidFill>
              </a:rPr>
              <a:t>«На </a:t>
            </a:r>
            <a:r>
              <a:rPr lang="ru-RU" dirty="0">
                <a:solidFill>
                  <a:srgbClr val="BC00BC"/>
                </a:solidFill>
              </a:rPr>
              <a:t>слоненка погляжу,</a:t>
            </a:r>
            <a:br>
              <a:rPr lang="ru-RU" dirty="0">
                <a:solidFill>
                  <a:srgbClr val="BC00BC"/>
                </a:solidFill>
              </a:rPr>
            </a:br>
            <a:r>
              <a:rPr lang="ru-RU" dirty="0">
                <a:solidFill>
                  <a:srgbClr val="BC00BC"/>
                </a:solidFill>
              </a:rPr>
              <a:t>Губы трубочкой </a:t>
            </a:r>
            <a:r>
              <a:rPr lang="ru-RU" dirty="0" smtClean="0">
                <a:solidFill>
                  <a:srgbClr val="BC00BC"/>
                </a:solidFill>
              </a:rPr>
              <a:t>сложу: у-у»</a:t>
            </a:r>
            <a:endParaRPr lang="ru-RU" dirty="0">
              <a:solidFill>
                <a:srgbClr val="BC00BC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«Пароход гудит: Ы-Ы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Погуди с ним и ты»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 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33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BC00BC"/>
                </a:solidFill>
                <a:effectLst/>
              </a:rPr>
              <a:t>Приступая к развитию у ребенка речевого дыхания, необходимо прежде всего сформировать </a:t>
            </a:r>
            <a:r>
              <a:rPr lang="ru-RU" sz="2000" dirty="0" smtClean="0">
                <a:solidFill>
                  <a:srgbClr val="BC00BC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BC00BC"/>
                </a:solidFill>
                <a:effectLst/>
              </a:rPr>
            </a:br>
            <a:r>
              <a:rPr lang="ru-RU" sz="2000" dirty="0" smtClean="0">
                <a:solidFill>
                  <a:srgbClr val="C00000"/>
                </a:solidFill>
                <a:effectLst/>
              </a:rPr>
              <a:t>сильный </a:t>
            </a:r>
            <a:r>
              <a:rPr lang="ru-RU" sz="2000" dirty="0">
                <a:solidFill>
                  <a:srgbClr val="C00000"/>
                </a:solidFill>
                <a:effectLst/>
              </a:rPr>
              <a:t>плавный ротовой выдох.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BC00BC"/>
                </a:solidFill>
              </a:rPr>
              <a:t>Запомните </a:t>
            </a:r>
            <a:r>
              <a:rPr lang="ru-RU" sz="2000" dirty="0">
                <a:solidFill>
                  <a:srgbClr val="BC00BC"/>
                </a:solidFill>
              </a:rPr>
              <a:t>параметры правильного ротового выдоха:</a:t>
            </a:r>
            <a:br>
              <a:rPr lang="ru-RU" sz="2000" dirty="0">
                <a:solidFill>
                  <a:srgbClr val="BC00BC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660066"/>
                </a:solidFill>
              </a:rPr>
              <a:t>- выдоху предшествует сильный вдох через нос - "набираем полную грудь воздуха";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- выдох происходит плавно, а не толчками;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- во время выдоха губы складываются трубочкой, не следует сжимать губы, надувать щеки;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- во время выдоха воздух выходит через рот, нельзя допускать выхода воздуха через нос (если ребенок выдыхает через нос, можно зажать ему ноздри, чтобы он ощутил, как должен выходить воздух);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- выдыхать следует, пока не закончится воздух;</a:t>
            </a:r>
            <a:br>
              <a:rPr lang="ru-RU" sz="2000" dirty="0">
                <a:solidFill>
                  <a:srgbClr val="660066"/>
                </a:solidFill>
              </a:rPr>
            </a:br>
            <a:r>
              <a:rPr lang="ru-RU" sz="2000" dirty="0">
                <a:solidFill>
                  <a:srgbClr val="660066"/>
                </a:solidFill>
              </a:rPr>
              <a:t>- во время пения или разговора нельзя добирать воздух при помощи частых коротких вдохов.</a:t>
            </a:r>
          </a:p>
          <a:p>
            <a:endParaRPr lang="ru-RU" sz="2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6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Девочки поют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s004.radikal.ru/i207/1007/c3/dbbbee49043f.jpg">
            <a:hlinkClick r:id="rId2" tgtFrame="&quot;_blank&quot;"/>
          </p:cNvPr>
          <p:cNvPicPr>
            <a:picLocks noGrp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250"/>
          <a:stretch/>
        </p:blipFill>
        <p:spPr bwMode="auto">
          <a:xfrm>
            <a:off x="395536" y="2132856"/>
            <a:ext cx="2088232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4008" y="1600200"/>
            <a:ext cx="3816423" cy="4572000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endParaRPr lang="ru-RU" dirty="0" smtClean="0">
              <a:solidFill>
                <a:srgbClr val="660066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Девочки поют для нас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Мы поможем им сейчас: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BC00BC"/>
                </a:solidFill>
              </a:rPr>
              <a:t>«Ищем девочек в лесу, позовём мы их –АУ»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«Плачет маленький –УА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Спать давно ему пора»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BC00BC"/>
                </a:solidFill>
              </a:rPr>
              <a:t>«Ослик наш кричит – ИА</a:t>
            </a:r>
            <a:endParaRPr lang="ru-RU" dirty="0">
              <a:solidFill>
                <a:srgbClr val="BC00BC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BC00BC"/>
                </a:solidFill>
              </a:rPr>
              <a:t>Всё –ИА – ИА – ИА»</a:t>
            </a:r>
            <a:endParaRPr lang="en-US" dirty="0" smtClean="0">
              <a:solidFill>
                <a:srgbClr val="BC00BC"/>
              </a:solidFill>
            </a:endParaRPr>
          </a:p>
          <a:p>
            <a:pPr marL="137160" indent="0">
              <a:buNone/>
            </a:pPr>
            <a:endParaRPr lang="ru-RU" dirty="0" smtClean="0">
              <a:solidFill>
                <a:srgbClr val="660066"/>
              </a:solidFill>
            </a:endParaRPr>
          </a:p>
        </p:txBody>
      </p:sp>
      <p:pic>
        <p:nvPicPr>
          <p:cNvPr id="6" name="Рисунок 5" descr="http://s39.radikal.ru/i083/1007/43/40c1be6b42f5.jp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50"/>
          <a:stretch/>
        </p:blipFill>
        <p:spPr bwMode="auto">
          <a:xfrm>
            <a:off x="2411761" y="2132856"/>
            <a:ext cx="2088231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142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ёжика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img1.liveinternet.ru/images/attach/c/2/74/324/74324901_large_ezhik14.pn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36" y="116633"/>
            <a:ext cx="2458616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55776" y="1196752"/>
            <a:ext cx="6131024" cy="566124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«На спине грибы несу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Самый сильный я в лесу: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Ф-Ф-Ф-Ф »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endParaRPr lang="ru-RU" sz="2000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Комарик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  Вот </a:t>
            </a:r>
            <a:r>
              <a:rPr lang="ru-RU" sz="2000" dirty="0">
                <a:solidFill>
                  <a:srgbClr val="660066"/>
                </a:solidFill>
              </a:rPr>
              <a:t>летит комарик: </a:t>
            </a:r>
            <a:r>
              <a:rPr lang="ru-RU" sz="2000" dirty="0" smtClean="0">
                <a:solidFill>
                  <a:srgbClr val="660066"/>
                </a:solidFill>
              </a:rPr>
              <a:t>З-З-З. </a:t>
            </a:r>
            <a:r>
              <a:rPr lang="ru-RU" sz="2000" dirty="0">
                <a:solidFill>
                  <a:srgbClr val="660066"/>
                </a:solidFill>
              </a:rPr>
              <a:t>Вился, вился, раз -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  И </a:t>
            </a:r>
            <a:r>
              <a:rPr lang="ru-RU" sz="2000" dirty="0">
                <a:solidFill>
                  <a:srgbClr val="660066"/>
                </a:solidFill>
              </a:rPr>
              <a:t>в ушко нам вцепился.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Жук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   Жук </a:t>
            </a:r>
            <a:r>
              <a:rPr lang="ru-RU" sz="2000" dirty="0">
                <a:solidFill>
                  <a:srgbClr val="660066"/>
                </a:solidFill>
              </a:rPr>
              <a:t>жужжит: ЖЖУ – </a:t>
            </a:r>
            <a:r>
              <a:rPr lang="ru-RU" sz="2000" dirty="0" smtClean="0">
                <a:solidFill>
                  <a:srgbClr val="660066"/>
                </a:solidFill>
              </a:rPr>
              <a:t>ЖЖУ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    Я </a:t>
            </a:r>
            <a:r>
              <a:rPr lang="ru-RU" sz="2000" dirty="0">
                <a:solidFill>
                  <a:srgbClr val="660066"/>
                </a:solidFill>
              </a:rPr>
              <a:t>с ромашками </a:t>
            </a:r>
            <a:r>
              <a:rPr lang="ru-RU" sz="2000" dirty="0" err="1">
                <a:solidFill>
                  <a:srgbClr val="660066"/>
                </a:solidFill>
              </a:rPr>
              <a:t>дружжу</a:t>
            </a:r>
            <a:r>
              <a:rPr lang="ru-RU" sz="2000" dirty="0">
                <a:solidFill>
                  <a:srgbClr val="660066"/>
                </a:solidFill>
              </a:rPr>
              <a:t>!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                 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Змейка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</a:p>
          <a:p>
            <a:pPr marL="137160" indent="0">
              <a:buNone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</a:t>
            </a:r>
            <a:r>
              <a:rPr lang="ru-RU" sz="2000" dirty="0">
                <a:solidFill>
                  <a:srgbClr val="660066"/>
                </a:solidFill>
              </a:rPr>
              <a:t>Слышишь песенку мою: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660066"/>
                </a:solidFill>
              </a:rPr>
              <a:t>                     Ш - Ш- Ш </a:t>
            </a:r>
            <a:r>
              <a:rPr lang="ru-RU" sz="2000" dirty="0">
                <a:solidFill>
                  <a:srgbClr val="660066"/>
                </a:solidFill>
              </a:rPr>
              <a:t>– тебе пою!</a:t>
            </a:r>
          </a:p>
          <a:p>
            <a:pPr marL="137160" indent="0">
              <a:buNone/>
            </a:pPr>
            <a:endParaRPr lang="ru-RU" sz="2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Объект 4" descr="Комар-зануда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088232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8" name="Объект 6" descr="http://luntiki.ru/uploads/images/f/6/c/4/88/90d4f82a0f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99" t="28635" r="8213" b="8590"/>
          <a:stretch/>
        </p:blipFill>
        <p:spPr bwMode="auto">
          <a:xfrm>
            <a:off x="575556" y="3645023"/>
            <a:ext cx="1872208" cy="1368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Объект 4" descr="http://nygift.ru/upload/iblock/2a6/2a6fb93259b80f06a6392d823c52a336.jp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201815"/>
            <a:ext cx="1800200" cy="1656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21764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89654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этап. </a:t>
            </a:r>
            <a:br>
              <a:rPr lang="ru-RU" sz="4000" b="1" dirty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Цель:</a:t>
            </a:r>
            <a:r>
              <a:rPr lang="ru-RU" sz="2400" dirty="0">
                <a:effectLst/>
              </a:rPr>
              <a:t> </a:t>
            </a:r>
            <a:r>
              <a:rPr lang="ru-RU" sz="2400" dirty="0">
                <a:solidFill>
                  <a:srgbClr val="660066"/>
                </a:solidFill>
                <a:effectLst/>
              </a:rPr>
              <a:t>развитие речевого дыхания</a:t>
            </a:r>
            <a:r>
              <a:rPr lang="ru-RU" sz="2400" dirty="0" smtClean="0">
                <a:solidFill>
                  <a:srgbClr val="660066"/>
                </a:solidFill>
                <a:effectLst/>
              </a:rPr>
              <a:t>.</a:t>
            </a:r>
            <a:br>
              <a:rPr lang="ru-RU" sz="2400" dirty="0" smtClean="0">
                <a:solidFill>
                  <a:srgbClr val="660066"/>
                </a:solidFill>
                <a:effectLst/>
              </a:rPr>
            </a:br>
            <a:r>
              <a:rPr lang="ru-RU" sz="2400" dirty="0">
                <a:solidFill>
                  <a:srgbClr val="660066"/>
                </a:solidFill>
                <a:effectLst/>
              </a:rPr>
              <a:t/>
            </a:r>
            <a:br>
              <a:rPr lang="ru-RU" sz="2400" dirty="0">
                <a:solidFill>
                  <a:srgbClr val="660066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Этот этап является базовым в логопедической работе по планированию и формированию речевого высказывания. </a:t>
            </a:r>
            <a:r>
              <a:rPr lang="ru-RU" sz="2400" dirty="0" smtClean="0">
                <a:solidFill>
                  <a:srgbClr val="BC00BC"/>
                </a:solidFill>
                <a:effectLst/>
              </a:rPr>
              <a:t/>
            </a:r>
            <a:br>
              <a:rPr lang="ru-RU" sz="2400" dirty="0" smtClean="0">
                <a:solidFill>
                  <a:srgbClr val="BC00BC"/>
                </a:solidFill>
                <a:effectLst/>
              </a:rPr>
            </a:br>
            <a:r>
              <a:rPr lang="ru-RU" sz="2400" dirty="0" smtClean="0">
                <a:solidFill>
                  <a:srgbClr val="660066"/>
                </a:solidFill>
                <a:effectLst/>
              </a:rPr>
              <a:t>Дети </a:t>
            </a:r>
            <a:r>
              <a:rPr lang="ru-RU" sz="2400" dirty="0">
                <a:solidFill>
                  <a:srgbClr val="660066"/>
                </a:solidFill>
                <a:effectLst/>
              </a:rPr>
              <a:t>сначала обучаются в процессе </a:t>
            </a:r>
            <a:r>
              <a:rPr lang="ru-RU" sz="2400" dirty="0" smtClean="0">
                <a:solidFill>
                  <a:srgbClr val="660066"/>
                </a:solidFill>
                <a:effectLst/>
              </a:rPr>
              <a:t>выдоха</a:t>
            </a:r>
            <a:br>
              <a:rPr lang="ru-RU" sz="2400" dirty="0" smtClean="0">
                <a:solidFill>
                  <a:srgbClr val="660066"/>
                </a:solidFill>
                <a:effectLst/>
              </a:rPr>
            </a:br>
            <a:r>
              <a:rPr lang="ru-RU" sz="2400" dirty="0" smtClean="0">
                <a:solidFill>
                  <a:srgbClr val="660066"/>
                </a:solidFill>
                <a:effectLst/>
              </a:rPr>
              <a:t>произносить </a:t>
            </a:r>
            <a:r>
              <a:rPr lang="ru-RU" sz="2400" dirty="0">
                <a:solidFill>
                  <a:srgbClr val="660066"/>
                </a:solidFill>
                <a:effectLst/>
              </a:rPr>
              <a:t>слоги </a:t>
            </a:r>
            <a:r>
              <a:rPr lang="ru-RU" sz="2400" dirty="0" smtClean="0">
                <a:solidFill>
                  <a:srgbClr val="660066"/>
                </a:solidFill>
                <a:effectLst/>
              </a:rPr>
              <a:t>(</a:t>
            </a:r>
            <a:r>
              <a:rPr lang="ru-RU" sz="2400" dirty="0" smtClean="0">
                <a:solidFill>
                  <a:srgbClr val="660066"/>
                </a:solidFill>
              </a:rPr>
              <a:t>для </a:t>
            </a:r>
            <a:r>
              <a:rPr lang="ru-RU" sz="2400" dirty="0">
                <a:solidFill>
                  <a:srgbClr val="660066"/>
                </a:solidFill>
              </a:rPr>
              <a:t>упражнений берутся только слоги со звуками, хорошо произносимыми </a:t>
            </a:r>
            <a:r>
              <a:rPr lang="ru-RU" sz="2400" dirty="0" smtClean="0">
                <a:solidFill>
                  <a:srgbClr val="660066"/>
                </a:solidFill>
              </a:rPr>
              <a:t>детьми)   и </a:t>
            </a:r>
            <a:r>
              <a:rPr lang="ru-RU" sz="2400" dirty="0">
                <a:solidFill>
                  <a:srgbClr val="660066"/>
                </a:solidFill>
                <a:effectLst/>
              </a:rPr>
              <a:t>отдельные слова, затем фразы из двух, а далее из трех, четырех </a:t>
            </a:r>
            <a:r>
              <a:rPr lang="ru-RU" sz="2400" dirty="0" smtClean="0">
                <a:solidFill>
                  <a:srgbClr val="660066"/>
                </a:solidFill>
                <a:effectLst/>
              </a:rPr>
              <a:t>слов, </a:t>
            </a:r>
            <a:r>
              <a:rPr lang="ru-RU" sz="2400" dirty="0" smtClean="0">
                <a:solidFill>
                  <a:srgbClr val="660066"/>
                </a:solidFill>
              </a:rPr>
              <a:t>небольшие стихи.</a:t>
            </a:r>
            <a:r>
              <a:rPr lang="ru-RU" sz="2400" dirty="0">
                <a:solidFill>
                  <a:srgbClr val="660066"/>
                </a:solidFill>
                <a:effectLst/>
              </a:rPr>
              <a:t/>
            </a:r>
            <a:br>
              <a:rPr lang="ru-RU" sz="2400" dirty="0">
                <a:solidFill>
                  <a:srgbClr val="660066"/>
                </a:solidFill>
                <a:effectLst/>
              </a:rPr>
            </a:br>
            <a:r>
              <a:rPr lang="ru-RU" sz="2400" dirty="0" smtClean="0">
                <a:solidFill>
                  <a:srgbClr val="660066"/>
                </a:solidFill>
                <a:effectLst/>
              </a:rPr>
              <a:t> </a:t>
            </a:r>
            <a:endParaRPr lang="ru-RU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9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Весёлое путешествие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xn--80aayajdf5cwc3a.xn--p1ai/bd_images/Razvivayuschaya_igru_big_e90d0.jp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457200" y="20574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В машине, в машине шофёр сидит.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Машина, машина идёт гудит: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БИ-БИ-БИ, БИ-БИ-БИ;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ТУ – ТУ – ТУ;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ЛЯ – ЛЯ – ЛЯ;</a:t>
            </a:r>
          </a:p>
        </p:txBody>
      </p:sp>
    </p:spTree>
    <p:extLst>
      <p:ext uri="{BB962C8B-B14F-4D97-AF65-F5344CB8AC3E}">
        <p14:creationId xmlns:p14="http://schemas.microsoft.com/office/powerpoint/2010/main" xmlns="" val="428781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 разговаривают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2.bp.blogspot.com/_XuTQI-8Rm2M/TOucCck8n0I/AAAAAAAAFQE/iyVs_Tmj8i8/s200/%25D0%259A%25D1%2583%25D1%2580%25D0%25B8%25D1%2586%25D0%25B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24000"/>
            <a:ext cx="158115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 smtClean="0">
              <a:solidFill>
                <a:srgbClr val="660066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Курочка: КО-КО-КО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Гусь: ГА-ГА-ГА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Петух: КУ-КА-РЕ-КУ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Утка: КРЯ-КРЯ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http://1.bp.blogspot.com/_XuTQI-8Rm2M/TOuYR9ABb-I/AAAAAAAAFPM/R1ru6B3Nl4Y/s200/%25D0%25B3%25D1%2583%25D1%2581%25D1%258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76500"/>
            <a:ext cx="15811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1.bp.blogspot.com/_XuTQI-8Rm2M/TOufnoOQJnI/AAAAAAAAFRI/dJ0fsS59F84/s200/%25D0%25BF%25D0%25B5%25D1%2582%25D1%2583%25D1%258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1719" y="3733800"/>
            <a:ext cx="15811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1.bp.blogspot.com/_XuTQI-8Rm2M/TOui0uMj92I/AAAAAAAAFSA/bnAQ4J1utC0/s200/%25D1%2583%25D1%2582%25D0%25BA%25D0%25B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03807"/>
            <a:ext cx="158115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9067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как кричит 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1.bp.blogspot.com/_XuTQI-8Rm2M/TOuaOXGu-HI/AAAAAAAAFP4/OgVVx519DpY/s200/%25D0%25BA%25D0%25BE%25D1%2580%25D0%25BE%25D0%25B2%25D0%25B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158115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Корова: МУ-МУ-МУ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Коза: МЕ-МЕ-МЕ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Кошка: МЯУ-МЯУ-МЯУ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Собака: АВ-АВ-АВ</a:t>
            </a:r>
          </a:p>
          <a:p>
            <a:pPr marL="137160" indent="0">
              <a:buNone/>
            </a:pPr>
            <a:r>
              <a:rPr lang="ru-RU" dirty="0">
                <a:solidFill>
                  <a:srgbClr val="660066"/>
                </a:solidFill>
              </a:rPr>
              <a:t> </a:t>
            </a:r>
            <a:r>
              <a:rPr lang="ru-RU" dirty="0" smtClean="0">
                <a:solidFill>
                  <a:srgbClr val="660066"/>
                </a:solidFill>
              </a:rPr>
              <a:t>             (ГАВ-ГАВ-ГАВ)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http://1.bp.blogspot.com/_XuTQI-8Rm2M/TOuaHDva1MI/AAAAAAAAFP0/vza96b71eGk/s200/%25D0%25BA%25D0%25BE%25D0%25B7%25D0%25B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15811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2.bp.blogspot.com/_XuTQI-8Rm2M/TOuaWPivhTI/AAAAAAAAFP8/-WjvNQREO_o/s200/%25D0%25BA%25D0%25BE%25D1%2588%25D0%25BA%25D0%25B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65490"/>
            <a:ext cx="158115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1.bp.blogspot.com/_XuTQI-8Rm2M/TOuiPmH_V7I/AAAAAAAAFRw/_GuKswWHXOM/s200/%25D1%2581%25D0%25BE%25D0%25B1%25D0%25B0%25D0%25BA%25D0%25B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97152"/>
            <a:ext cx="158115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17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Вагончики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s43.radikal.ru/i102/1202/ea/7691a69cb7e5.jp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6196"/>
          <a:stretch/>
        </p:blipFill>
        <p:spPr bwMode="auto">
          <a:xfrm>
            <a:off x="47432" y="2024640"/>
            <a:ext cx="2016224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923928" y="1600200"/>
            <a:ext cx="4824536" cy="4525963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>
                <a:solidFill>
                  <a:srgbClr val="BC00BC"/>
                </a:solidFill>
              </a:rPr>
              <a:t>  </a:t>
            </a:r>
            <a:r>
              <a:rPr lang="ru-RU" dirty="0" smtClean="0">
                <a:solidFill>
                  <a:srgbClr val="660066"/>
                </a:solidFill>
              </a:rPr>
              <a:t>Дети поют:  </a:t>
            </a:r>
            <a:r>
              <a:rPr lang="ru-RU" u="sng" dirty="0" smtClean="0">
                <a:solidFill>
                  <a:srgbClr val="BC00BC"/>
                </a:solidFill>
              </a:rPr>
              <a:t>двусложные слова</a:t>
            </a:r>
            <a:r>
              <a:rPr lang="ru-RU" dirty="0" smtClean="0">
                <a:solidFill>
                  <a:srgbClr val="BC00BC"/>
                </a:solidFill>
              </a:rPr>
              <a:t>-   </a:t>
            </a:r>
            <a:r>
              <a:rPr lang="ru-RU" dirty="0" err="1" smtClean="0">
                <a:solidFill>
                  <a:srgbClr val="BC00BC"/>
                </a:solidFill>
              </a:rPr>
              <a:t>ма-ма</a:t>
            </a:r>
            <a:r>
              <a:rPr lang="ru-RU" dirty="0" smtClean="0">
                <a:solidFill>
                  <a:srgbClr val="BC00BC"/>
                </a:solidFill>
              </a:rPr>
              <a:t>, па-па, ба-ба, Ка-</a:t>
            </a:r>
            <a:r>
              <a:rPr lang="ru-RU" dirty="0" err="1" smtClean="0">
                <a:solidFill>
                  <a:srgbClr val="BC00BC"/>
                </a:solidFill>
              </a:rPr>
              <a:t>тя</a:t>
            </a:r>
            <a:r>
              <a:rPr lang="ru-RU" dirty="0" smtClean="0">
                <a:solidFill>
                  <a:srgbClr val="BC00BC"/>
                </a:solidFill>
              </a:rPr>
              <a:t>…       </a:t>
            </a:r>
          </a:p>
          <a:p>
            <a:pPr marL="137160" indent="0">
              <a:buNone/>
            </a:pPr>
            <a:r>
              <a:rPr lang="ru-RU" u="sng" dirty="0" smtClean="0">
                <a:solidFill>
                  <a:srgbClr val="660066"/>
                </a:solidFill>
              </a:rPr>
              <a:t>Трёхсложные</a:t>
            </a:r>
            <a:r>
              <a:rPr lang="ru-RU" dirty="0" smtClean="0">
                <a:solidFill>
                  <a:srgbClr val="660066"/>
                </a:solidFill>
              </a:rPr>
              <a:t>: </a:t>
            </a:r>
            <a:r>
              <a:rPr lang="ru-RU" dirty="0" err="1" smtClean="0">
                <a:solidFill>
                  <a:srgbClr val="660066"/>
                </a:solidFill>
              </a:rPr>
              <a:t>ма</a:t>
            </a:r>
            <a:r>
              <a:rPr lang="ru-RU" dirty="0" smtClean="0">
                <a:solidFill>
                  <a:srgbClr val="660066"/>
                </a:solidFill>
              </a:rPr>
              <a:t>-ши-на, </a:t>
            </a:r>
            <a:r>
              <a:rPr lang="ru-RU" dirty="0" err="1" smtClean="0">
                <a:solidFill>
                  <a:srgbClr val="660066"/>
                </a:solidFill>
              </a:rPr>
              <a:t>ма</a:t>
            </a:r>
            <a:r>
              <a:rPr lang="ru-RU" dirty="0" smtClean="0">
                <a:solidFill>
                  <a:srgbClr val="660066"/>
                </a:solidFill>
              </a:rPr>
              <a:t>-ли-на; ку-</a:t>
            </a:r>
            <a:r>
              <a:rPr lang="ru-RU" dirty="0" err="1" smtClean="0">
                <a:solidFill>
                  <a:srgbClr val="660066"/>
                </a:solidFill>
              </a:rPr>
              <a:t>би</a:t>
            </a:r>
            <a:r>
              <a:rPr lang="ru-RU" dirty="0" smtClean="0">
                <a:solidFill>
                  <a:srgbClr val="660066"/>
                </a:solidFill>
              </a:rPr>
              <a:t>-</a:t>
            </a:r>
            <a:r>
              <a:rPr lang="ru-RU" dirty="0" err="1" smtClean="0">
                <a:solidFill>
                  <a:srgbClr val="660066"/>
                </a:solidFill>
              </a:rPr>
              <a:t>ки</a:t>
            </a:r>
            <a:r>
              <a:rPr lang="ru-RU" dirty="0" smtClean="0">
                <a:solidFill>
                  <a:srgbClr val="660066"/>
                </a:solidFill>
              </a:rPr>
              <a:t>…</a:t>
            </a:r>
          </a:p>
          <a:p>
            <a:pPr marL="137160" indent="0">
              <a:buNone/>
            </a:pPr>
            <a:r>
              <a:rPr lang="ru-RU" dirty="0">
                <a:solidFill>
                  <a:srgbClr val="BC00BC"/>
                </a:solidFill>
              </a:rPr>
              <a:t> </a:t>
            </a:r>
            <a:r>
              <a:rPr lang="ru-RU" dirty="0" smtClean="0">
                <a:solidFill>
                  <a:srgbClr val="BC00BC"/>
                </a:solidFill>
              </a:rPr>
              <a:t> </a:t>
            </a:r>
            <a:r>
              <a:rPr lang="ru-RU" u="sng" dirty="0" smtClean="0">
                <a:solidFill>
                  <a:srgbClr val="BC00BC"/>
                </a:solidFill>
              </a:rPr>
              <a:t>Фразы из двух слов</a:t>
            </a:r>
            <a:r>
              <a:rPr lang="ru-RU" dirty="0" smtClean="0">
                <a:solidFill>
                  <a:srgbClr val="BC00BC"/>
                </a:solidFill>
              </a:rPr>
              <a:t>: Мама моет; Папа идёт; Катя ест…</a:t>
            </a:r>
          </a:p>
          <a:p>
            <a:pPr marL="137160" indent="0">
              <a:buNone/>
            </a:pPr>
            <a:r>
              <a:rPr lang="ru-RU" dirty="0" smtClean="0"/>
              <a:t>  </a:t>
            </a:r>
            <a:r>
              <a:rPr lang="ru-RU" u="sng" dirty="0" smtClean="0">
                <a:solidFill>
                  <a:srgbClr val="660066"/>
                </a:solidFill>
              </a:rPr>
              <a:t>Фразы из трёх слов:</a:t>
            </a:r>
            <a:r>
              <a:rPr lang="ru-RU" dirty="0" smtClean="0">
                <a:solidFill>
                  <a:srgbClr val="660066"/>
                </a:solidFill>
              </a:rPr>
              <a:t> Мама моет Милу; Папа идёт гулять; Катя ест кашу…</a:t>
            </a:r>
            <a:endParaRPr lang="ru-RU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http://s43.radikal.ru/i102/1202/ea/7691a69cb7e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04" r="38374"/>
          <a:stretch/>
        </p:blipFill>
        <p:spPr bwMode="auto">
          <a:xfrm>
            <a:off x="2051720" y="2024640"/>
            <a:ext cx="793825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s43.radikal.ru/i102/1202/ea/7691a69cb7e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454" r="21040"/>
          <a:stretch/>
        </p:blipFill>
        <p:spPr bwMode="auto">
          <a:xfrm>
            <a:off x="2845545" y="2024640"/>
            <a:ext cx="82541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902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6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6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6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6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BC00BC"/>
                </a:solidFill>
                <a:effectLst/>
              </a:rPr>
              <a:t> </a:t>
            </a:r>
            <a:r>
              <a:rPr lang="ru-RU" sz="2800" dirty="0">
                <a:solidFill>
                  <a:srgbClr val="BC00BC"/>
                </a:solidFill>
                <a:effectLst/>
              </a:rPr>
              <a:t/>
            </a:r>
            <a:br>
              <a:rPr lang="ru-RU" sz="2800" dirty="0">
                <a:solidFill>
                  <a:srgbClr val="BC00BC"/>
                </a:solidFill>
                <a:effectLst/>
              </a:rPr>
            </a:br>
            <a:r>
              <a:rPr lang="ru-RU" sz="2800" dirty="0" smtClean="0">
                <a:solidFill>
                  <a:srgbClr val="BC00BC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BC00BC"/>
                </a:solidFill>
                <a:effectLst/>
              </a:rPr>
            </a:br>
            <a:r>
              <a:rPr lang="ru-RU" sz="2800" dirty="0">
                <a:solidFill>
                  <a:srgbClr val="BC00BC"/>
                </a:solidFill>
                <a:effectLst/>
              </a:rPr>
              <a:t/>
            </a:r>
            <a:br>
              <a:rPr lang="ru-RU" sz="2800" dirty="0">
                <a:solidFill>
                  <a:srgbClr val="BC00BC"/>
                </a:solidFill>
                <a:effectLst/>
              </a:rPr>
            </a:br>
            <a:r>
              <a:rPr lang="ru-RU" sz="2800" dirty="0" smtClean="0">
                <a:solidFill>
                  <a:srgbClr val="BC00BC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BC00BC"/>
                </a:solidFill>
                <a:effectLst/>
              </a:rPr>
            </a:br>
            <a:r>
              <a:rPr lang="ru-RU" sz="2800" dirty="0">
                <a:solidFill>
                  <a:srgbClr val="BC00BC"/>
                </a:solidFill>
                <a:effectLst/>
              </a:rPr>
              <a:t/>
            </a:r>
            <a:br>
              <a:rPr lang="ru-RU" sz="2800" dirty="0">
                <a:solidFill>
                  <a:srgbClr val="BC00BC"/>
                </a:solidFill>
                <a:effectLst/>
              </a:rPr>
            </a:br>
            <a:r>
              <a:rPr lang="ru-RU" sz="2800" dirty="0" smtClean="0">
                <a:solidFill>
                  <a:srgbClr val="BC00BC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BC00BC"/>
                </a:solidFill>
                <a:effectLst/>
              </a:rPr>
            </a:br>
            <a:r>
              <a:rPr lang="ru-RU" sz="2800" dirty="0">
                <a:solidFill>
                  <a:srgbClr val="BC00BC"/>
                </a:solidFill>
              </a:rPr>
              <a:t/>
            </a:r>
            <a:br>
              <a:rPr lang="ru-RU" sz="2800" dirty="0">
                <a:solidFill>
                  <a:srgbClr val="BC00BC"/>
                </a:solidFill>
              </a:rPr>
            </a:br>
            <a:r>
              <a:rPr lang="ru-RU" sz="2800" dirty="0" smtClean="0">
                <a:solidFill>
                  <a:srgbClr val="BC00BC"/>
                </a:solidFill>
              </a:rPr>
              <a:t/>
            </a:r>
            <a:br>
              <a:rPr lang="ru-RU" sz="2800" dirty="0" smtClean="0">
                <a:solidFill>
                  <a:srgbClr val="BC00BC"/>
                </a:solidFill>
              </a:rPr>
            </a:br>
            <a:r>
              <a:rPr lang="ru-RU" sz="2800" dirty="0">
                <a:solidFill>
                  <a:srgbClr val="BC00BC"/>
                </a:solidFill>
                <a:effectLst/>
              </a:rPr>
              <a:t/>
            </a:r>
            <a:br>
              <a:rPr lang="ru-RU" sz="2800" dirty="0">
                <a:solidFill>
                  <a:srgbClr val="BC00BC"/>
                </a:solidFill>
                <a:effectLst/>
              </a:rPr>
            </a:br>
            <a:r>
              <a:rPr lang="ru-RU" sz="2800" dirty="0">
                <a:solidFill>
                  <a:srgbClr val="BC00BC"/>
                </a:solidFill>
                <a:effectLst/>
              </a:rPr>
              <a:t/>
            </a:r>
            <a:br>
              <a:rPr lang="ru-RU" sz="2800" dirty="0">
                <a:solidFill>
                  <a:srgbClr val="BC00BC"/>
                </a:solidFill>
                <a:effectLst/>
              </a:rPr>
            </a:br>
            <a:r>
              <a:rPr lang="ru-RU" sz="2800" dirty="0" smtClean="0">
                <a:solidFill>
                  <a:srgbClr val="BC00BC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BC00BC"/>
                </a:solidFill>
                <a:effectLst/>
              </a:rPr>
            </a:br>
            <a:r>
              <a:rPr lang="ru-RU" sz="2800" dirty="0">
                <a:solidFill>
                  <a:srgbClr val="BC00BC"/>
                </a:solidFill>
              </a:rPr>
              <a:t/>
            </a:r>
            <a:br>
              <a:rPr lang="ru-RU" sz="2800" dirty="0">
                <a:solidFill>
                  <a:srgbClr val="BC00BC"/>
                </a:solidFill>
              </a:rPr>
            </a:br>
            <a:r>
              <a:rPr lang="ru-RU" sz="2800" dirty="0" smtClean="0">
                <a:solidFill>
                  <a:srgbClr val="BC00BC"/>
                </a:solidFill>
              </a:rPr>
              <a:t>Правильное </a:t>
            </a:r>
            <a:r>
              <a:rPr lang="ru-RU" sz="2800" dirty="0">
                <a:solidFill>
                  <a:srgbClr val="BC00BC"/>
                </a:solidFill>
              </a:rPr>
              <a:t>дыхание является базой для развития правильной речи, а так же предотвращает ряд отклонений в соматической сфере, улучшает общее самочувствие и эмоциональное состояние ребёнка.</a:t>
            </a:r>
            <a:r>
              <a:rPr lang="ru-RU" sz="2800" dirty="0" smtClean="0">
                <a:solidFill>
                  <a:srgbClr val="BC00BC"/>
                </a:solidFill>
                <a:effectLst/>
              </a:rPr>
              <a:t/>
            </a:r>
            <a:br>
              <a:rPr lang="ru-RU" sz="2800" dirty="0" smtClean="0">
                <a:solidFill>
                  <a:srgbClr val="BC00BC"/>
                </a:solidFill>
                <a:effectLst/>
              </a:rPr>
            </a:br>
            <a:r>
              <a:rPr lang="ru-RU" sz="2800" dirty="0" smtClean="0">
                <a:solidFill>
                  <a:srgbClr val="BC00BC"/>
                </a:solidFill>
                <a:effectLst/>
              </a:rPr>
              <a:t> </a:t>
            </a:r>
            <a:endParaRPr lang="ru-RU" sz="2800" dirty="0">
              <a:solidFill>
                <a:srgbClr val="BC00BC"/>
              </a:solidFill>
              <a:effectLst/>
            </a:endParaRPr>
          </a:p>
        </p:txBody>
      </p:sp>
      <p:pic>
        <p:nvPicPr>
          <p:cNvPr id="6" name="Рисунок 5" descr="http://puzkarapuz.ru/uploads/post/full/Sep-2011/malysh_i_zerkalo_93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2210"/>
          <a:stretch/>
        </p:blipFill>
        <p:spPr bwMode="auto">
          <a:xfrm rot="1265028">
            <a:off x="2676864" y="3002961"/>
            <a:ext cx="3038475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9218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http://img1.liveinternet.ru/images/attach/c/2/74/324/74324885_large_ezhik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85514"/>
            <a:ext cx="4505325" cy="5324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52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4000" b="1" dirty="0">
              <a:solidFill>
                <a:srgbClr val="BC00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rgbClr val="660066"/>
                </a:solidFill>
              </a:rPr>
              <a:t>Улучшить функцию внешнего (носового) дыхания;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rgbClr val="660066"/>
                </a:solidFill>
              </a:rPr>
              <a:t>Вырабатывать более глубокий вдох и более длительный выдох;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rgbClr val="660066"/>
                </a:solidFill>
              </a:rPr>
              <a:t>Развивать звуковой ( фонационный) выдох;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rgbClr val="660066"/>
                </a:solidFill>
              </a:rPr>
              <a:t>Развивать речевое дыхание;</a:t>
            </a:r>
          </a:p>
          <a:p>
            <a:pPr lvl="0">
              <a:buFont typeface="Wingdings" pitchFamily="2" charset="2"/>
              <a:buChar char="v"/>
            </a:pPr>
            <a:r>
              <a:rPr lang="ru-RU" dirty="0">
                <a:solidFill>
                  <a:srgbClr val="660066"/>
                </a:solidFill>
              </a:rPr>
              <a:t>Тренировать речевое дыхание в процессе произнесения текста.</a:t>
            </a:r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4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547260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BC00BC"/>
                </a:solidFill>
                <a:effectLst/>
              </a:rPr>
              <a:t/>
            </a:r>
            <a:br>
              <a:rPr lang="ru-RU" sz="4000" dirty="0" smtClean="0">
                <a:solidFill>
                  <a:srgbClr val="BC00BC"/>
                </a:solidFill>
                <a:effectLst/>
              </a:rPr>
            </a:br>
            <a:r>
              <a:rPr lang="ru-RU" sz="4000" dirty="0" smtClean="0">
                <a:solidFill>
                  <a:srgbClr val="BC00BC"/>
                </a:solidFill>
                <a:effectLst/>
              </a:rPr>
              <a:t> </a:t>
            </a:r>
            <a:r>
              <a:rPr lang="ru-RU" sz="4000" dirty="0">
                <a:solidFill>
                  <a:srgbClr val="BC00BC"/>
                </a:solidFill>
              </a:rPr>
              <a:t/>
            </a:r>
            <a:br>
              <a:rPr lang="ru-RU" sz="4000" dirty="0">
                <a:solidFill>
                  <a:srgbClr val="BC00BC"/>
                </a:solidFill>
              </a:rPr>
            </a:br>
            <a:r>
              <a:rPr lang="ru-RU" sz="4000" b="1" dirty="0" smtClean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ЭТАП</a:t>
            </a:r>
            <a:br>
              <a:rPr lang="ru-RU" sz="4000" b="1" dirty="0" smtClean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solidFill>
                  <a:srgbClr val="7030A0"/>
                </a:solidFill>
                <a:effectLst/>
              </a:rPr>
              <a:t/>
            </a:r>
            <a:br>
              <a:rPr lang="ru-RU" sz="2800" dirty="0">
                <a:solidFill>
                  <a:srgbClr val="7030A0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Цель:</a:t>
            </a:r>
            <a:r>
              <a:rPr lang="ru-RU" sz="2400" dirty="0">
                <a:solidFill>
                  <a:srgbClr val="660066"/>
                </a:solidFill>
                <a:effectLst/>
              </a:rPr>
              <a:t> улучшить функцию внешнего дыхания ребенка</a:t>
            </a:r>
            <a:r>
              <a:rPr lang="ru-RU" sz="2400" dirty="0" smtClean="0">
                <a:solidFill>
                  <a:srgbClr val="660066"/>
                </a:solidFill>
                <a:effectLst/>
              </a:rPr>
              <a:t>.</a:t>
            </a:r>
            <a:br>
              <a:rPr lang="ru-RU" sz="2400" dirty="0" smtClean="0">
                <a:solidFill>
                  <a:srgbClr val="660066"/>
                </a:solidFill>
                <a:effectLst/>
              </a:rPr>
            </a:br>
            <a:r>
              <a:rPr lang="ru-RU" sz="2400" dirty="0">
                <a:solidFill>
                  <a:srgbClr val="660066"/>
                </a:solidFill>
                <a:effectLst/>
              </a:rPr>
              <a:t/>
            </a:r>
            <a:br>
              <a:rPr lang="ru-RU" sz="2400" dirty="0">
                <a:solidFill>
                  <a:srgbClr val="660066"/>
                </a:solidFill>
                <a:effectLst/>
              </a:rPr>
            </a:br>
            <a:r>
              <a:rPr lang="ru-RU" sz="2400" dirty="0" smtClean="0">
                <a:solidFill>
                  <a:srgbClr val="BC00BC"/>
                </a:solidFill>
                <a:effectLst/>
              </a:rPr>
              <a:t>В </a:t>
            </a:r>
            <a:r>
              <a:rPr lang="ru-RU" sz="2400" dirty="0">
                <a:solidFill>
                  <a:srgbClr val="BC00BC"/>
                </a:solidFill>
                <a:effectLst/>
              </a:rPr>
              <a:t>процессе занятий дети получают знания о том, что</a:t>
            </a:r>
            <a:r>
              <a:rPr lang="ru-RU" sz="2400" dirty="0" smtClean="0">
                <a:solidFill>
                  <a:srgbClr val="BC00BC"/>
                </a:solidFill>
                <a:effectLst/>
              </a:rPr>
              <a:t>:</a:t>
            </a:r>
            <a:br>
              <a:rPr lang="ru-RU" sz="2400" dirty="0" smtClean="0">
                <a:solidFill>
                  <a:srgbClr val="BC00BC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/>
            </a:r>
            <a:br>
              <a:rPr lang="ru-RU" sz="2400" dirty="0">
                <a:solidFill>
                  <a:srgbClr val="BC00BC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- дышать надо носом</a:t>
            </a:r>
            <a:r>
              <a:rPr lang="ru-RU" sz="2400" dirty="0" smtClean="0">
                <a:solidFill>
                  <a:srgbClr val="BC00BC"/>
                </a:solidFill>
                <a:effectLst/>
              </a:rPr>
              <a:t>;</a:t>
            </a:r>
            <a:br>
              <a:rPr lang="ru-RU" sz="2400" dirty="0" smtClean="0">
                <a:solidFill>
                  <a:srgbClr val="BC00BC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/>
            </a:r>
            <a:br>
              <a:rPr lang="ru-RU" sz="2400" dirty="0">
                <a:solidFill>
                  <a:srgbClr val="BC00BC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- нельзя поднимать плечи при вдохе</a:t>
            </a:r>
            <a:r>
              <a:rPr lang="ru-RU" sz="2400" dirty="0" smtClean="0">
                <a:solidFill>
                  <a:srgbClr val="BC00BC"/>
                </a:solidFill>
                <a:effectLst/>
              </a:rPr>
              <a:t>;</a:t>
            </a:r>
            <a:br>
              <a:rPr lang="ru-RU" sz="2400" dirty="0" smtClean="0">
                <a:solidFill>
                  <a:srgbClr val="BC00BC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/>
            </a:r>
            <a:br>
              <a:rPr lang="ru-RU" sz="2400" dirty="0">
                <a:solidFill>
                  <a:srgbClr val="BC00BC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- в дыхании должен активно участвовать живот.</a:t>
            </a:r>
            <a:br>
              <a:rPr lang="ru-RU" sz="2400" dirty="0">
                <a:solidFill>
                  <a:srgbClr val="BC00BC"/>
                </a:solidFill>
                <a:effectLst/>
              </a:rPr>
            </a:br>
            <a:endParaRPr lang="ru-RU" sz="2400" dirty="0">
              <a:solidFill>
                <a:srgbClr val="BC00BC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endParaRPr lang="ru-RU" sz="2000" i="1" dirty="0" smtClean="0"/>
          </a:p>
          <a:p>
            <a:endParaRPr lang="ru-RU" sz="2000" i="1" dirty="0"/>
          </a:p>
          <a:p>
            <a:pPr marL="137160" indent="0">
              <a:buNone/>
            </a:pPr>
            <a:r>
              <a:rPr lang="ru-RU" sz="2000" i="1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2533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Бегемотики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3" descr="'Сказка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95375" y="2271712"/>
            <a:ext cx="2381250" cy="3228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sz="2800" i="1" dirty="0"/>
          </a:p>
          <a:p>
            <a:pPr marL="137160" indent="0">
              <a:buNone/>
            </a:pPr>
            <a:endParaRPr lang="ru-RU" sz="2800" i="1" dirty="0" smtClean="0">
              <a:solidFill>
                <a:srgbClr val="660066"/>
              </a:solidFill>
            </a:endParaRPr>
          </a:p>
          <a:p>
            <a:pPr marL="137160" indent="0">
              <a:buNone/>
            </a:pPr>
            <a:r>
              <a:rPr lang="ru-RU" sz="2800" i="1" dirty="0" smtClean="0">
                <a:solidFill>
                  <a:srgbClr val="660066"/>
                </a:solidFill>
              </a:rPr>
              <a:t>Сели </a:t>
            </a:r>
            <a:r>
              <a:rPr lang="ru-RU" sz="2800" i="1" dirty="0" err="1">
                <a:solidFill>
                  <a:srgbClr val="660066"/>
                </a:solidFill>
              </a:rPr>
              <a:t>бегемотики</a:t>
            </a:r>
            <a:r>
              <a:rPr lang="ru-RU" sz="2800" i="1" dirty="0">
                <a:solidFill>
                  <a:srgbClr val="660066"/>
                </a:solidFill>
              </a:rPr>
              <a:t>, потрогали животики </a:t>
            </a:r>
            <a:endParaRPr lang="ru-RU" sz="2800" dirty="0">
              <a:solidFill>
                <a:srgbClr val="660066"/>
              </a:solidFill>
            </a:endParaRPr>
          </a:p>
          <a:p>
            <a:pPr marL="137160" indent="0">
              <a:buNone/>
            </a:pPr>
            <a:r>
              <a:rPr lang="ru-RU" sz="2800" i="1" dirty="0">
                <a:solidFill>
                  <a:srgbClr val="660066"/>
                </a:solidFill>
              </a:rPr>
              <a:t>То животик поднимается, то животик </a:t>
            </a:r>
            <a:r>
              <a:rPr lang="ru-RU" sz="2800" i="1" dirty="0" smtClean="0">
                <a:solidFill>
                  <a:srgbClr val="660066"/>
                </a:solidFill>
              </a:rPr>
              <a:t>опускается.</a:t>
            </a:r>
            <a:endParaRPr lang="ru-RU" sz="2800" dirty="0">
              <a:solidFill>
                <a:srgbClr val="66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367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effectLst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«Вдыхай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нос и выдыхай через нос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Прикрепленное изображение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91481">
            <a:off x="232060" y="1644951"/>
            <a:ext cx="1543050" cy="1343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2040" y="1600200"/>
            <a:ext cx="3384376" cy="45720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Носиком </a:t>
            </a:r>
            <a:r>
              <a:rPr lang="ru-RU" sz="2800" dirty="0">
                <a:solidFill>
                  <a:srgbClr val="660066"/>
                </a:solidFill>
              </a:rPr>
              <a:t>дышу свободно,</a:t>
            </a:r>
          </a:p>
          <a:p>
            <a:pPr marL="137160" indent="0">
              <a:buNone/>
            </a:pPr>
            <a:r>
              <a:rPr lang="ru-RU" sz="2800" dirty="0">
                <a:solidFill>
                  <a:srgbClr val="660066"/>
                </a:solidFill>
              </a:rPr>
              <a:t>Тише – громче, как угодно,</a:t>
            </a:r>
          </a:p>
          <a:p>
            <a:pPr marL="137160" indent="0">
              <a:buNone/>
            </a:pPr>
            <a:r>
              <a:rPr lang="ru-RU" sz="2800" dirty="0">
                <a:solidFill>
                  <a:srgbClr val="660066"/>
                </a:solidFill>
              </a:rPr>
              <a:t>Дышат птицы и цветы,</a:t>
            </a:r>
          </a:p>
          <a:p>
            <a:pPr marL="137160" indent="0">
              <a:buNone/>
            </a:pPr>
            <a:r>
              <a:rPr lang="ru-RU" sz="2800" dirty="0">
                <a:solidFill>
                  <a:srgbClr val="660066"/>
                </a:solidFill>
              </a:rPr>
              <a:t>Дышим он и я, и ты.</a:t>
            </a:r>
          </a:p>
          <a:p>
            <a:endParaRPr lang="ru-RU" sz="2800" dirty="0">
              <a:solidFill>
                <a:srgbClr val="660066"/>
              </a:solidFill>
            </a:endParaRPr>
          </a:p>
        </p:txBody>
      </p:sp>
      <p:pic>
        <p:nvPicPr>
          <p:cNvPr id="6" name="Рисунок 5" descr="Носики - курносик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0359">
            <a:off x="272296" y="4595628"/>
            <a:ext cx="15430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Портрет серого пушистого кота с зелеными глазами и розовым носом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48352">
            <a:off x="2880524" y="1816079"/>
            <a:ext cx="2000250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Носики - курносики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19745">
            <a:off x="2615304" y="4581339"/>
            <a:ext cx="19621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logopedplus.by/images/uploads/1276687272_oobi-baby-little-bear-hat-blue-cabl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27792"/>
            <a:ext cx="2016224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1876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4896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4000" b="1" dirty="0" smtClean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4000" b="1" dirty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этап.</a:t>
            </a:r>
            <a:br>
              <a:rPr lang="ru-RU" sz="4000" b="1" dirty="0">
                <a:solidFill>
                  <a:srgbClr val="BC0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Цель:</a:t>
            </a:r>
            <a:r>
              <a:rPr lang="ru-RU" sz="2400" dirty="0">
                <a:solidFill>
                  <a:srgbClr val="660066"/>
                </a:solidFill>
                <a:effectLst/>
              </a:rPr>
              <a:t> выработать у детей более глубокий вдох и более длительный выдох</a:t>
            </a:r>
            <a:r>
              <a:rPr lang="ru-RU" sz="2400" dirty="0" smtClean="0">
                <a:solidFill>
                  <a:srgbClr val="660066"/>
                </a:solidFill>
                <a:effectLst/>
              </a:rPr>
              <a:t>.</a:t>
            </a:r>
            <a:br>
              <a:rPr lang="ru-RU" sz="2400" dirty="0" smtClean="0">
                <a:solidFill>
                  <a:srgbClr val="660066"/>
                </a:solidFill>
                <a:effectLst/>
              </a:rPr>
            </a:br>
            <a:r>
              <a:rPr lang="ru-RU" sz="2400" dirty="0">
                <a:solidFill>
                  <a:srgbClr val="660066"/>
                </a:solidFill>
                <a:effectLst/>
              </a:rPr>
              <a:t/>
            </a:r>
            <a:br>
              <a:rPr lang="ru-RU" sz="2400" dirty="0">
                <a:solidFill>
                  <a:srgbClr val="660066"/>
                </a:solidFill>
                <a:effectLst/>
              </a:rPr>
            </a:br>
            <a:r>
              <a:rPr lang="ru-RU" sz="2400" dirty="0">
                <a:solidFill>
                  <a:srgbClr val="BC00BC"/>
                </a:solidFill>
                <a:effectLst/>
              </a:rPr>
              <a:t>Дети приобретают навыки плавного и длительного выдоха через </a:t>
            </a:r>
            <a:r>
              <a:rPr lang="ru-RU" sz="2400" dirty="0" smtClean="0">
                <a:solidFill>
                  <a:srgbClr val="BC00BC"/>
                </a:solidFill>
                <a:effectLst/>
              </a:rPr>
              <a:t>рот; активизируется работа губных мышц.</a:t>
            </a:r>
            <a:br>
              <a:rPr lang="ru-RU" sz="2400" dirty="0" smtClean="0">
                <a:solidFill>
                  <a:srgbClr val="BC00BC"/>
                </a:solidFill>
                <a:effectLst/>
              </a:rPr>
            </a:br>
            <a:endParaRPr lang="ru-RU" sz="2400" dirty="0">
              <a:solidFill>
                <a:srgbClr val="BC00B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11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Лети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бабочка!</a:t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развитие речевого дыхания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00400" cy="36724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sz="2800" dirty="0" smtClean="0"/>
          </a:p>
          <a:p>
            <a:pPr marL="137160" indent="0">
              <a:buNone/>
            </a:pPr>
            <a:endParaRPr lang="ru-RU" sz="2800" dirty="0"/>
          </a:p>
          <a:p>
            <a:pPr marL="137160" indent="0"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Носом воздух наберу,</a:t>
            </a:r>
          </a:p>
          <a:p>
            <a:pPr marL="137160" indent="0"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Губы трубочкой сложу</a:t>
            </a:r>
          </a:p>
          <a:p>
            <a:pPr marL="137160" indent="0"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Бабочка, лети!</a:t>
            </a:r>
          </a:p>
          <a:p>
            <a:pPr marL="137160" indent="0">
              <a:buNone/>
            </a:pPr>
            <a:r>
              <a:rPr lang="ru-RU" sz="2800" dirty="0" smtClean="0">
                <a:solidFill>
                  <a:srgbClr val="660066"/>
                </a:solidFill>
              </a:rPr>
              <a:t>Счастливого пути!</a:t>
            </a:r>
            <a:endParaRPr lang="ru-RU" sz="28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0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Листопад 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rewalls.com/large/201009/3720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46336"/>
            <a:ext cx="3657600" cy="24797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Падают, падают листья,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В нашем саду листопад.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660066"/>
                </a:solidFill>
              </a:rPr>
              <a:t>Жёлтые, красные листья, По ветру вьются, летят!</a:t>
            </a:r>
            <a:endParaRPr lang="ru-RU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54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1328</TotalTime>
  <Words>560</Words>
  <Application>Microsoft Office PowerPoint</Application>
  <PresentationFormat>Экран (4:3)</PresentationFormat>
  <Paragraphs>149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  Формирование речевого дыхания детей  до трёх лет</vt:lpstr>
      <vt:lpstr>Приступая к развитию у ребенка речевого дыхания, необходимо прежде всего сформировать  сильный плавный ротовой выдох.</vt:lpstr>
      <vt:lpstr>Задачи:</vt:lpstr>
      <vt:lpstr>   1 ЭТАП  Цель: улучшить функцию внешнего дыхания ребенка.  В процессе занятий дети получают знания о том, что:  - дышать надо носом;  - нельзя поднимать плечи при вдохе;  - в дыхании должен активно участвовать живот. </vt:lpstr>
      <vt:lpstr>«Бегемотики»</vt:lpstr>
      <vt:lpstr> «Вдыхай через нос и выдыхай через нос» </vt:lpstr>
      <vt:lpstr> 2 этап.   Цель: выработать у детей более глубокий вдох и более длительный выдох.  Дети приобретают навыки плавного и длительного выдоха через рот; активизируется работа губных мышц. </vt:lpstr>
      <vt:lpstr>          Лети, бабочка! </vt:lpstr>
      <vt:lpstr>Листопад </vt:lpstr>
      <vt:lpstr>Снег идёт!</vt:lpstr>
      <vt:lpstr>Летите, птички!</vt:lpstr>
      <vt:lpstr>Лодочка, плыви!</vt:lpstr>
      <vt:lpstr>Дудочка.</vt:lpstr>
      <vt:lpstr>Мыльные пузыри.</vt:lpstr>
      <vt:lpstr>«Бульки» (буря в стакане)</vt:lpstr>
      <vt:lpstr>Вертушка </vt:lpstr>
      <vt:lpstr>3 этап. Цель: развитие озвученного выдоха.   Внимание детей направляется на звучание голоса в процессе выдоха.  На этом этапе дети знакомятся со звуковыми дыхательными играми. Ребенок тянет без голоса или с голосом звуки на выдохе, максимально долго. Сначала тянутся гласные звуки, с изменением силы голоса, разной интонацией. Затем – согласные звуки. Для упражнений берутся только те звуки, которые ребенок правильно произносит.  </vt:lpstr>
      <vt:lpstr>Обезьянка </vt:lpstr>
      <vt:lpstr>Пой со мной</vt:lpstr>
      <vt:lpstr>Девочки поют</vt:lpstr>
      <vt:lpstr>Песня ёжика  </vt:lpstr>
      <vt:lpstr>4 этап.  Цель: развитие речевого дыхания.  Этот этап является базовым в логопедической работе по планированию и формированию речевого высказывания.  Дети сначала обучаются в процессе выдоха произносить слоги (для упражнений берутся только слоги со звуками, хорошо произносимыми детьми)   и отдельные слова, затем фразы из двух, а далее из трех, четырех слов, небольшие стихи.  </vt:lpstr>
      <vt:lpstr>Весёлое путешествие </vt:lpstr>
      <vt:lpstr>Птицы разговаривают</vt:lpstr>
      <vt:lpstr>Кто как кричит ?</vt:lpstr>
      <vt:lpstr>Вагончики </vt:lpstr>
      <vt:lpstr>             Правильное дыхание является базой для развития правильной речи, а так же предотвращает ряд отклонений в соматической сфере, улучшает общее самочувствие и эмоциональное состояние ребёнка. 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комбинированного вида № 16 «Былина»  Формирование речевого дыхания детей  до трёх лет</dc:title>
  <dc:creator>UserXP</dc:creator>
  <cp:lastModifiedBy>I am</cp:lastModifiedBy>
  <cp:revision>74</cp:revision>
  <dcterms:created xsi:type="dcterms:W3CDTF">2012-12-09T15:23:29Z</dcterms:created>
  <dcterms:modified xsi:type="dcterms:W3CDTF">2013-03-14T08:13:53Z</dcterms:modified>
</cp:coreProperties>
</file>